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Average"/>
      <p:regular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74cab79a5_1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74cab79a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74cab79a5_1_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74cab79a5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74cab79a5_1_1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74cab79a5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74cab79a5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74cab79a5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74cab79a5_1_1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74cab79a5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74cab79a5_1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74cab79a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75bab45a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75bab45a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75bab45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75bab45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74cab79a5_1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74cab79a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74cab79a5_1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74cab79a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74cab79a5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74cab79a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74cab79a5_1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74cab79a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74cab79a5_1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74cab79a5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75bab45a9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75bab45a9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6e2f946d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6e2f946d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74cab79a5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74cab79a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74cab79a5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74cab79a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74cab79a5_1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74cab79a5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74cab79a5_1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74cab79a5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74cab79a5_1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74cab79a5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8550" y="0"/>
            <a:ext cx="9161100" cy="235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type="ctrTitle"/>
          </p:nvPr>
        </p:nvSpPr>
        <p:spPr>
          <a:xfrm>
            <a:off x="-8550" y="293250"/>
            <a:ext cx="9161100" cy="16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434B4F"/>
                </a:solidFill>
                <a:latin typeface="Impact"/>
                <a:ea typeface="Impact"/>
                <a:cs typeface="Impact"/>
                <a:sym typeface="Impact"/>
              </a:rPr>
              <a:t>2.5D &amp; 3D </a:t>
            </a:r>
            <a:endParaRPr sz="3400">
              <a:solidFill>
                <a:srgbClr val="434B4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434B4F"/>
                </a:solidFill>
                <a:latin typeface="Impact"/>
                <a:ea typeface="Impact"/>
                <a:cs typeface="Impact"/>
                <a:sym typeface="Impact"/>
              </a:rPr>
              <a:t>Integration and Testing</a:t>
            </a:r>
            <a:endParaRPr sz="3400">
              <a:solidFill>
                <a:srgbClr val="434B4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671250" y="4006600"/>
            <a:ext cx="78015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rPr>
              <a:t>14 Δεκεμβρίου, 2021</a:t>
            </a:r>
            <a:endParaRPr sz="1300">
              <a:solidFill>
                <a:schemeClr val="lt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671250" y="3115000"/>
            <a:ext cx="78015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rPr>
              <a:t>Αλέξανδρος Οικονόμου</a:t>
            </a:r>
            <a:endParaRPr>
              <a:solidFill>
                <a:schemeClr val="lt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rPr>
              <a:t>Κωνσταντίνος Χατζής</a:t>
            </a:r>
            <a:endParaRPr>
              <a:solidFill>
                <a:schemeClr val="lt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12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Through-Silicon Vias: D2D &amp; W2W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260250" y="1157450"/>
            <a:ext cx="3835500" cy="29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●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Die-to-Die: 40μm Micro-Bumps                       &gt; Χαμηλή πυκνότητα                                                &gt; Μεγαλύτερη απόδοση (Yield)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●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Wafer-to-Wafer: No Micro-Bumps                  &gt; Υψηλότερη πυκνότητα                                      &gt; Μικρότερη απόδοση (Yield)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 rotWithShape="1">
          <a:blip r:embed="rId3">
            <a:alphaModFix/>
          </a:blip>
          <a:srcRect b="9730" l="0" r="0" t="0"/>
          <a:stretch/>
        </p:blipFill>
        <p:spPr>
          <a:xfrm>
            <a:off x="4223275" y="949325"/>
            <a:ext cx="4424100" cy="335445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580000" dist="95250">
              <a:schemeClr val="accent3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12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Through-Silicon Vias: Cu-Cu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4225750" y="2067325"/>
            <a:ext cx="5476800" cy="3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mpact"/>
              <a:ea typeface="Impact"/>
              <a:cs typeface="Impact"/>
              <a:sym typeface="Impact"/>
            </a:endParaRPr>
          </a:p>
          <a:p>
            <a:pPr indent="-330200" lvl="0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●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Κόλληση: 300-400 C, 200 kPa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Ακριβές εναλλακτικές: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●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Ακτίνα Ιόντων </a:t>
            </a:r>
            <a:r>
              <a:rPr i="1"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Ar  </a:t>
            </a: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για ενεργοποίηση χαλκού</a:t>
            </a: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, ή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●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100 C, 200 kPa για 5 ώρες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25" y="1012650"/>
            <a:ext cx="4809424" cy="192255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640000" dist="85725">
              <a:schemeClr val="accent3">
                <a:alpha val="58000"/>
              </a:scheme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12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Through-Silicon Vias: Use Case - Samsung Galaxy S7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260250" y="1157450"/>
            <a:ext cx="3835500" cy="29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mpact"/>
              <a:buChar char="●"/>
            </a:pPr>
            <a:r>
              <a:rPr lang="en" sz="1600">
                <a:latin typeface="Impact"/>
                <a:ea typeface="Impact"/>
                <a:cs typeface="Impact"/>
                <a:sym typeface="Impact"/>
              </a:rPr>
              <a:t>Die-to-Die: 40μm Micro-Bumps                       &gt; Χαμηλή πυκνότητα                                                &gt; Μεγαλύτερη απόδοση (Yield)</a:t>
            </a:r>
            <a:endParaRPr sz="1600"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mpact"/>
              <a:buChar char="●"/>
            </a:pPr>
            <a:r>
              <a:rPr lang="en" sz="1600">
                <a:latin typeface="Impact"/>
                <a:ea typeface="Impact"/>
                <a:cs typeface="Impact"/>
                <a:sym typeface="Impact"/>
              </a:rPr>
              <a:t>Wafer-to-Wafer: No Micro-Bumps                  &gt; Υψηλότερη πυκνότητα                                      &gt; Μικρότερη απόδοση (Yield)</a:t>
            </a:r>
            <a:endParaRPr sz="16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87338"/>
            <a:ext cx="4209025" cy="34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250" y="567161"/>
            <a:ext cx="4209025" cy="400918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623275" y="4501900"/>
            <a:ext cx="420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rPr>
              <a:t>Sony IMX260</a:t>
            </a:r>
            <a:endParaRPr sz="1600">
              <a:solidFill>
                <a:schemeClr val="lt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311700" y="4501900"/>
            <a:ext cx="420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rPr>
              <a:t>Sony IMX240</a:t>
            </a:r>
            <a:endParaRPr sz="1600">
              <a:solidFill>
                <a:schemeClr val="lt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12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Through-Silicon Vias: Testing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445200" y="938300"/>
            <a:ext cx="3835500" cy="13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mpact"/>
              <a:buChar char="●"/>
            </a:pPr>
            <a:r>
              <a:rPr lang="en" sz="16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rPr>
              <a:t>Δ</a:t>
            </a: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ιαστολή χαλκού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○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Αποκοπή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○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Αυξημένη αντίσταση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○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Κακή ευθυγράμμιση κατά την κατασκευή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00" y="2489575"/>
            <a:ext cx="3525199" cy="210925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640000" dist="85725">
              <a:schemeClr val="accent3">
                <a:alpha val="50000"/>
              </a:schemeClr>
            </a:outerShdw>
          </a:effectLst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050" y="2489575"/>
            <a:ext cx="3375551" cy="2109249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640000" dist="85725">
              <a:schemeClr val="accent3">
                <a:alpha val="50000"/>
              </a:schemeClr>
            </a:outerShdw>
          </a:effectLst>
        </p:spPr>
      </p:pic>
      <p:pic>
        <p:nvPicPr>
          <p:cNvPr id="166" name="Google Shape;16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3050" y="439025"/>
            <a:ext cx="3375550" cy="1865325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640000" dist="85725">
              <a:schemeClr val="accent3">
                <a:alpha val="50000"/>
              </a:schemeClr>
            </a:outerShdw>
          </a:effectLst>
        </p:spPr>
      </p:pic>
      <p:cxnSp>
        <p:nvCxnSpPr>
          <p:cNvPr id="167" name="Google Shape;167;p25"/>
          <p:cNvCxnSpPr/>
          <p:nvPr/>
        </p:nvCxnSpPr>
        <p:spPr>
          <a:xfrm>
            <a:off x="7417325" y="3451825"/>
            <a:ext cx="143700" cy="137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25"/>
          <p:cNvSpPr txBox="1"/>
          <p:nvPr/>
        </p:nvSpPr>
        <p:spPr>
          <a:xfrm>
            <a:off x="5999125" y="3126625"/>
            <a:ext cx="394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Breakdown Voltage</a:t>
            </a:r>
            <a:endParaRPr sz="13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12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Through-Silicon Vias: Testing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00" y="2489575"/>
            <a:ext cx="3525199" cy="210925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640000" dist="85725">
              <a:schemeClr val="accent3">
                <a:alpha val="50000"/>
              </a:schemeClr>
            </a:outerShdw>
          </a:effectLst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050" y="2489575"/>
            <a:ext cx="3375551" cy="2109249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640000" dist="85725">
              <a:schemeClr val="accent3">
                <a:alpha val="50000"/>
              </a:schemeClr>
            </a:outerShdw>
          </a:effectLst>
        </p:spPr>
      </p:pic>
      <p:pic>
        <p:nvPicPr>
          <p:cNvPr id="177" name="Google Shape;17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3050" y="439025"/>
            <a:ext cx="3375550" cy="1865325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640000" dist="85725">
              <a:schemeClr val="accent3">
                <a:alpha val="50000"/>
              </a:schemeClr>
            </a:outerShdw>
          </a:effectLst>
        </p:spPr>
      </p:pic>
      <p:pic>
        <p:nvPicPr>
          <p:cNvPr id="178" name="Google Shape;178;p26"/>
          <p:cNvPicPr preferRelativeResize="0"/>
          <p:nvPr/>
        </p:nvPicPr>
        <p:blipFill rotWithShape="1">
          <a:blip r:embed="rId6">
            <a:alphaModFix/>
          </a:blip>
          <a:srcRect b="4087" l="49150" r="0" t="71112"/>
          <a:stretch/>
        </p:blipFill>
        <p:spPr>
          <a:xfrm>
            <a:off x="1506075" y="1114225"/>
            <a:ext cx="2541624" cy="1190126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640000" dist="85725">
              <a:schemeClr val="accent3">
                <a:alpha val="50000"/>
              </a:schemeClr>
            </a:outerShdw>
          </a:effectLst>
        </p:spPr>
      </p:pic>
      <p:cxnSp>
        <p:nvCxnSpPr>
          <p:cNvPr id="179" name="Google Shape;179;p26"/>
          <p:cNvCxnSpPr/>
          <p:nvPr/>
        </p:nvCxnSpPr>
        <p:spPr>
          <a:xfrm>
            <a:off x="7417325" y="3451825"/>
            <a:ext cx="143700" cy="137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6"/>
          <p:cNvSpPr txBox="1"/>
          <p:nvPr/>
        </p:nvSpPr>
        <p:spPr>
          <a:xfrm>
            <a:off x="5999125" y="3126625"/>
            <a:ext cx="394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Breakdown Voltage</a:t>
            </a:r>
            <a:endParaRPr sz="13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/>
          <p:nvPr/>
        </p:nvSpPr>
        <p:spPr>
          <a:xfrm>
            <a:off x="-8550" y="0"/>
            <a:ext cx="9152700" cy="257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 txBox="1"/>
          <p:nvPr>
            <p:ph type="title"/>
          </p:nvPr>
        </p:nvSpPr>
        <p:spPr>
          <a:xfrm>
            <a:off x="645900" y="8554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B4F"/>
                </a:solidFill>
                <a:latin typeface="Impact"/>
                <a:ea typeface="Impact"/>
                <a:cs typeface="Impact"/>
                <a:sym typeface="Impact"/>
              </a:rPr>
              <a:t>MONOLITHIC 3D ICs</a:t>
            </a:r>
            <a:endParaRPr sz="2400">
              <a:solidFill>
                <a:srgbClr val="434B4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11700" y="879775"/>
            <a:ext cx="8520600" cy="3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TSV-based 3D technologies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mpact"/>
              <a:buChar char="➔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Asymmetry</a:t>
            </a: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 in dimensions of transistors and TSVs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mpact"/>
              <a:buChar char="➔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Transistors sub-10 nm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mpact"/>
              <a:buChar char="➔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TSVs several um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4110475" y="2914600"/>
            <a:ext cx="4283400" cy="17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MONO3D</a:t>
            </a:r>
            <a:endParaRPr sz="18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mpact"/>
              <a:buChar char="➔"/>
            </a:pPr>
            <a:r>
              <a:rPr lang="en" sz="18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Monolithic Inter - Tier vias (MIVs) nm</a:t>
            </a:r>
            <a:endParaRPr sz="18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mpact"/>
              <a:buChar char="➔"/>
            </a:pPr>
            <a:r>
              <a:rPr lang="en" sz="18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Dense integration</a:t>
            </a:r>
            <a:endParaRPr sz="18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778825"/>
            <a:ext cx="8520600" cy="3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mpact"/>
              <a:buChar char="➔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Front End Of Line (FEOL)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Impact"/>
              <a:buChar char="◆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Transistor patterning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mpact"/>
              <a:buChar char="➔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Back End Of Line (BEOL)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Impact"/>
              <a:buChar char="◆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MIVs patterning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mpact"/>
              <a:buChar char="➔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Extreme Density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mpact"/>
              <a:buChar char="➔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Single Substrate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mpact"/>
              <a:buChar char="➔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Thermal budget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0" name="Google Shape;200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313" y="811775"/>
            <a:ext cx="5553075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11700" y="12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Basic Design Idea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012" y="620175"/>
            <a:ext cx="5563976" cy="42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12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Thermal Integrity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mpact"/>
              <a:buChar char="➔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Major Concerns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Impact"/>
              <a:buChar char="◆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Heat dissipation from tiers to heat sink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Impact"/>
              <a:buChar char="◆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Higher device integration density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mpact"/>
              <a:buChar char="➔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Lateral and vertical </a:t>
            </a: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heat flow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132" y="123125"/>
            <a:ext cx="3366825" cy="391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3329163"/>
            <a:ext cx="639127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12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Moore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refer to caption" id="70" name="Google Shape;70;p14"/>
          <p:cNvPicPr preferRelativeResize="0"/>
          <p:nvPr/>
        </p:nvPicPr>
        <p:blipFill rotWithShape="1">
          <a:blip r:embed="rId3">
            <a:alphaModFix/>
          </a:blip>
          <a:srcRect b="5495" l="0" r="0" t="9165"/>
          <a:stretch/>
        </p:blipFill>
        <p:spPr>
          <a:xfrm>
            <a:off x="1235788" y="654725"/>
            <a:ext cx="6672424" cy="421375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400000" dist="95250">
              <a:srgbClr val="D9D9D9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311700" y="12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Design Comparison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mpact"/>
              <a:buChar char="➔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Compared to 2D design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Impact"/>
              <a:buChar char="◆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50% smaller footprint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Impact"/>
              <a:buChar char="◆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Remarkable wirelength reduction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Impact"/>
              <a:buChar char="◆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Total power reduction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32"/>
          <p:cNvSpPr txBox="1"/>
          <p:nvPr/>
        </p:nvSpPr>
        <p:spPr>
          <a:xfrm>
            <a:off x="4745050" y="2711475"/>
            <a:ext cx="3745200" cy="2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mpact"/>
              <a:buChar char="➔"/>
            </a:pPr>
            <a:r>
              <a:rPr lang="en" sz="18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Inaccurate timing optimization</a:t>
            </a:r>
            <a:endParaRPr sz="18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mpact"/>
              <a:buChar char="➔"/>
            </a:pPr>
            <a:r>
              <a:rPr lang="en" sz="18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Worst Case Scenarios</a:t>
            </a:r>
            <a:endParaRPr sz="18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mpact"/>
              <a:buChar char="➔"/>
            </a:pPr>
            <a:r>
              <a:rPr lang="en" sz="18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Lower tier distortion</a:t>
            </a:r>
            <a:endParaRPr sz="18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Impact"/>
              <a:buChar char="◆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Transistor degradation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Impact"/>
              <a:buChar char="◆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RC parasitic increments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311700" y="12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Design for Test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mpact"/>
              <a:buChar char="➔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Faults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Impact"/>
              <a:buChar char="◆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Shorts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Impact"/>
              <a:buChar char="◆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Opens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Impact"/>
              <a:buChar char="◆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Stuck-at faults (SAFs)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3" name="Google Shape;233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3"/>
          <p:cNvSpPr txBox="1"/>
          <p:nvPr/>
        </p:nvSpPr>
        <p:spPr>
          <a:xfrm>
            <a:off x="4961425" y="2711475"/>
            <a:ext cx="34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5" name="Google Shape;235;p33"/>
          <p:cNvSpPr txBox="1"/>
          <p:nvPr/>
        </p:nvSpPr>
        <p:spPr>
          <a:xfrm>
            <a:off x="4355650" y="2855700"/>
            <a:ext cx="3360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mpact"/>
              <a:buChar char="➔"/>
            </a:pPr>
            <a:r>
              <a:rPr lang="en" sz="18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Built-in Self Test (BIST)</a:t>
            </a:r>
            <a:endParaRPr sz="18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Impact"/>
              <a:buChar char="◆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die-wrapper register cell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Impact"/>
              <a:buChar char="◆"/>
            </a:pPr>
            <a:r>
              <a:rPr lang="en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40% cost reduction compared to TSVs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Future Prospects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➔"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Increasing integration densities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4341250" y="2855700"/>
            <a:ext cx="40815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➔"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Hyper-connectivity and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➔"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Internet of Things applications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250" y="1823500"/>
            <a:ext cx="31432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/>
          <p:nvPr/>
        </p:nvSpPr>
        <p:spPr>
          <a:xfrm>
            <a:off x="3027650" y="0"/>
            <a:ext cx="6116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5"/>
          <p:cNvSpPr txBox="1"/>
          <p:nvPr>
            <p:ph type="title"/>
          </p:nvPr>
        </p:nvSpPr>
        <p:spPr>
          <a:xfrm>
            <a:off x="476675" y="1733850"/>
            <a:ext cx="26445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mpact"/>
                <a:ea typeface="Impact"/>
                <a:cs typeface="Impact"/>
                <a:sym typeface="Impact"/>
              </a:rPr>
              <a:t>Πηγές</a:t>
            </a:r>
            <a:endParaRPr sz="3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1" name="Google Shape;251;p35"/>
          <p:cNvSpPr txBox="1"/>
          <p:nvPr>
            <p:ph idx="2" type="body"/>
          </p:nvPr>
        </p:nvSpPr>
        <p:spPr>
          <a:xfrm>
            <a:off x="3209500" y="342450"/>
            <a:ext cx="5594700" cy="41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900">
                <a:latin typeface="Noto Sans Symbols"/>
                <a:ea typeface="Noto Sans Symbols"/>
                <a:cs typeface="Noto Sans Symbols"/>
                <a:sym typeface="Noto Sans Symbols"/>
              </a:rPr>
              <a:t>Abbas Sheibanyrad, Frédéric Pétrot, Axel Jantsch, “3D integration for NOC-based SOC Architectures”, 2010, Integrated Circuits and Systems, doi: 10.1007/978-1-4419-7618-5.</a:t>
            </a:r>
            <a:endParaRPr sz="9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900">
                <a:latin typeface="Noto Sans Symbols"/>
                <a:ea typeface="Noto Sans Symbols"/>
                <a:cs typeface="Noto Sans Symbols"/>
                <a:sym typeface="Noto Sans Symbols"/>
              </a:rPr>
              <a:t>Chaourani Panagiotis, “Sequential 3D Integration - Design Methodologies and Circuit Techniques”, KTH Royal Institute of Technology, 2019, ISBN: 978-91-7873-228-9.</a:t>
            </a:r>
            <a:endParaRPr sz="9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900">
                <a:latin typeface="Noto Sans Symbols"/>
                <a:ea typeface="Noto Sans Symbols"/>
                <a:cs typeface="Noto Sans Symbols"/>
                <a:sym typeface="Noto Sans Symbols"/>
              </a:rPr>
              <a:t>M. Kawano, X. -Y. Wang and Q. Ren, "Trench Isolation Technology for Cost-effective Wafer-level 3D Integration with One-step TSV," 2020 IEEE 70th Electronic Components and Technology Conference (ECTC), 2020, pp. 1161-1166, doi: 10.1109/ECTC32862.2020.00186.</a:t>
            </a:r>
            <a:endParaRPr sz="9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900">
                <a:latin typeface="Noto Sans Symbols"/>
                <a:ea typeface="Noto Sans Symbols"/>
                <a:cs typeface="Noto Sans Symbols"/>
                <a:sym typeface="Noto Sans Symbols"/>
              </a:rPr>
              <a:t>A. Chaudhuri et al., "Advances in Design and Test of Monolithic 3-D ICs," in IEEE Design &amp; Test, vol. 37, no. 4, pp. 92-100, Aug. 2020, doi: 10.1109/MDAT.2020.2988657.</a:t>
            </a:r>
            <a:endParaRPr sz="9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900">
                <a:latin typeface="Noto Sans Symbols"/>
                <a:ea typeface="Noto Sans Symbols"/>
                <a:cs typeface="Noto Sans Symbols"/>
                <a:sym typeface="Noto Sans Symbols"/>
              </a:rPr>
              <a:t>K. Dhananjay, P. Shukla, V. F. Pavlidis, A. Coskun and E. Salman, "Monolithic 3D Integrated Circuits: Recent Trends and Future Prospects," in IEEE Transactions on Circuits and Systems II: Express Briefs, vol. 68, no. 3, pp. 837-843, March 2021, doi: 10.1109/TCSII.2021.3051250.</a:t>
            </a:r>
            <a:endParaRPr sz="9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900">
                <a:latin typeface="Noto Sans Symbols"/>
                <a:ea typeface="Noto Sans Symbols"/>
                <a:cs typeface="Noto Sans Symbols"/>
                <a:sym typeface="Noto Sans Symbols"/>
              </a:rPr>
              <a:t>D. B. Ingerly et al., "Foveros: 3D Integration and the use of Face-to-Face Chip Stacking for Logic Devices," 2019 IEEE International Electron Devices Meeting (IEDM), 2019, pp. 19.6.1-19.6.4, doi: 10.1109/IEDM19573.2019.8993637.</a:t>
            </a:r>
            <a:endParaRPr sz="17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52" name="Google Shape;252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12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More Moore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150" y="1691675"/>
            <a:ext cx="5494874" cy="2492975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3000000" dist="85725">
              <a:schemeClr val="lt2">
                <a:alpha val="63000"/>
              </a:schemeClr>
            </a:outerShdw>
          </a:effectLst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50" y="944500"/>
            <a:ext cx="2496324" cy="2133075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3000000" dist="85725">
              <a:schemeClr val="lt2">
                <a:alpha val="63000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-8550" y="0"/>
            <a:ext cx="4457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1890300" y="2239125"/>
            <a:ext cx="69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B4F"/>
                </a:solidFill>
                <a:latin typeface="Impact"/>
                <a:ea typeface="Impact"/>
                <a:cs typeface="Impact"/>
                <a:sym typeface="Impact"/>
              </a:rPr>
              <a:t>Περιεχόμενο</a:t>
            </a:r>
            <a:endParaRPr sz="2400">
              <a:solidFill>
                <a:srgbClr val="434B4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4862700" y="1634500"/>
            <a:ext cx="4281300" cy="27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Impact"/>
              <a:buChar char="➢"/>
            </a:pPr>
            <a:r>
              <a:rPr lang="en" sz="2000">
                <a:latin typeface="Impact"/>
                <a:ea typeface="Impact"/>
                <a:cs typeface="Impact"/>
                <a:sym typeface="Impact"/>
              </a:rPr>
              <a:t>Bond-Wire Stacking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Impact"/>
              <a:buChar char="➢"/>
            </a:pPr>
            <a:r>
              <a:rPr lang="en" sz="2000">
                <a:latin typeface="Impact"/>
                <a:ea typeface="Impact"/>
                <a:cs typeface="Impact"/>
                <a:sym typeface="Impact"/>
              </a:rPr>
              <a:t>Through-Silicon Vias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Impact"/>
              <a:buChar char="➢"/>
            </a:pPr>
            <a:r>
              <a:rPr lang="en" sz="2000">
                <a:latin typeface="Impact"/>
                <a:ea typeface="Impact"/>
                <a:cs typeface="Impact"/>
                <a:sym typeface="Impact"/>
              </a:rPr>
              <a:t>Monolithic Integration 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12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More Moore: 3D Integration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950" y="606075"/>
            <a:ext cx="3325051" cy="1908726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820000" dist="76200">
              <a:schemeClr val="accent3">
                <a:alpha val="50000"/>
              </a:schemeClr>
            </a:outerShdw>
          </a:effectLst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060" y="2620375"/>
            <a:ext cx="2845825" cy="2225875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820000" dist="76200">
              <a:schemeClr val="accent3">
                <a:alpha val="50000"/>
              </a:schemeClr>
            </a:outerShdw>
          </a:effectLst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4675" y="1154700"/>
            <a:ext cx="2592726" cy="276535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820000" dist="76200">
              <a:schemeClr val="accent3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12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Bond-Wire Stacking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725" y="695825"/>
            <a:ext cx="4364575" cy="3282149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640000" dist="76200">
              <a:schemeClr val="accent3">
                <a:alpha val="75000"/>
              </a:schemeClr>
            </a:outerShdw>
          </a:effectLst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 b="4124" l="2651" r="3000" t="2972"/>
          <a:stretch/>
        </p:blipFill>
        <p:spPr>
          <a:xfrm>
            <a:off x="311700" y="695825"/>
            <a:ext cx="4044174" cy="1409025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640000" dist="66675">
              <a:schemeClr val="accent3">
                <a:alpha val="82000"/>
              </a:schemeClr>
            </a:outerShdw>
          </a:effectLst>
        </p:spPr>
      </p:pic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66500" y="2149625"/>
            <a:ext cx="3850800" cy="27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Οριζόντια &amp; </a:t>
            </a:r>
            <a:r>
              <a:rPr lang="en" sz="15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Κάθετη σύνδεση ψηφίδων σε ενιαίο SiP.</a:t>
            </a:r>
            <a:endParaRPr sz="15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Impact"/>
              <a:buChar char="●"/>
            </a:pPr>
            <a:r>
              <a:rPr lang="en" sz="15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Προστασία με ρητίνη</a:t>
            </a:r>
            <a:endParaRPr sz="15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Impact"/>
              <a:buChar char="●"/>
            </a:pPr>
            <a:r>
              <a:rPr lang="en" sz="15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Χαμηλή πυκνότητα</a:t>
            </a:r>
            <a:endParaRPr sz="15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Impact"/>
              <a:buChar char="●"/>
            </a:pPr>
            <a:r>
              <a:rPr lang="en" sz="15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Μεγάλη αντίσταση</a:t>
            </a:r>
            <a:endParaRPr sz="15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Impact"/>
              <a:buChar char="●"/>
            </a:pPr>
            <a:r>
              <a:rPr lang="en" sz="15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Ψηφίδες διαφορετικής τεχνολογίας          &gt; Φθηνή λύση</a:t>
            </a:r>
            <a:endParaRPr sz="15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Impact"/>
              <a:buChar char="●"/>
            </a:pPr>
            <a:r>
              <a:rPr lang="en" sz="15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Συχνή χρήση σε DRAM, NAND Flash, Processors</a:t>
            </a:r>
            <a:endParaRPr sz="15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12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Through-Silicon Vias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4240200" y="2378225"/>
            <a:ext cx="4903800" cy="22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Κάθετη σύνδεση ψηφίδων σε ενιαίο SiP.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●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Μεγαλύτερη πυκνότητα, μικρότερο εμβαδόν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●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Μικρότερη αντίσταση → Μειωμένη Ισχύς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●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Ψηφίδες ίδιας τεχνολογίας                                                         → Ακριβότερη από Bond-Wire                                                → Χρησιμοποιείται κυρίως σε DRAM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●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Καλή ισορροπία πυκνότητας-κόστους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163" y="449300"/>
            <a:ext cx="3547387" cy="1834825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640000" dist="76200">
              <a:schemeClr val="accent3">
                <a:alpha val="50000"/>
              </a:schemeClr>
            </a:outerShdw>
          </a:effectLst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550" y="1108138"/>
            <a:ext cx="3597024" cy="3201174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640000" dist="76200">
              <a:schemeClr val="accent3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12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Through-Silicon Vias: Via-Last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175" y="468837"/>
            <a:ext cx="4380550" cy="4205826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760000" dist="76200">
              <a:schemeClr val="accent3">
                <a:alpha val="56000"/>
              </a:schemeClr>
            </a:outerShdw>
          </a:effectLst>
        </p:spPr>
      </p:pic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267075" y="1059200"/>
            <a:ext cx="4130100" cy="3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❖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Προστίθενται μετά τo BEOL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❖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Διασύνδεση Μ1 με κάτω μέρος Wafer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●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Κόλληση σε Handle Wafer και λείανση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●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Δημιουργία αυλακιών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●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Επίστρωση με διηλεκτρικό &amp; αφαίρεση του από κάτω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●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Πλήρωση με μέταλλο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❏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Οικονομικότερη μέθοδος TSV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❏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Δύσκολο στη σχεδίαση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12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Through-Silicon Vias: Via-Middle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260250" y="914200"/>
            <a:ext cx="3362700" cy="3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❖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Προστίθενται μετά τo FEOL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●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Δημιουργία αυλακιών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●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Επίστρωση με διηλεκτρικό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●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Πλήρωση με μέταλλο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●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Λείανση του Wafer από κάτω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❏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Ακριβότερη του Via-Last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❏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Καλύτερη απόδοση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Impact"/>
              <a:buChar char="❏"/>
            </a:pPr>
            <a:r>
              <a:rPr lang="en" sz="16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Ευκολότερο στη σχεδίαση</a:t>
            </a:r>
            <a:endParaRPr sz="16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950" y="982223"/>
            <a:ext cx="5209350" cy="3179053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640000" dist="85725">
              <a:schemeClr val="accent3">
                <a:alpha val="60000"/>
              </a:scheme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